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9929446" cy="2387600"/>
          </a:xfrm>
          <a:prstGeom prst="rect">
            <a:avLst/>
          </a:prstGeom>
        </p:spPr>
        <p:txBody>
          <a:bodyPr anchor="b"/>
          <a:lstStyle>
            <a:lvl1pPr algn="l">
              <a:defRPr sz="8000" b="1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92944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2BBC0-30C3-3C4E-A2CE-D2E4A4870AB2}" type="datetime1">
              <a:rPr lang="en-GB" smtClean="0"/>
              <a:t>04/03/2022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6596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C63F6F"/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86D9C28E-5534-7145-8F95-2F707A31A4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05" y="0"/>
            <a:ext cx="8511989" cy="6022156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B5B9FE3A-1A96-EC42-BEFD-8079544986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40005" y="5364723"/>
            <a:ext cx="8511989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2DFD437-54A4-C742-827F-BD789959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40004" y="5929924"/>
            <a:ext cx="8511989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C63F6F"/>
                </a:solidFill>
              </a:defRPr>
            </a:lvl1pPr>
          </a:lstStyle>
          <a:p>
            <a:fld id="{98A2BBC0-30C3-3C4E-A2CE-D2E4A4870AB2}" type="datetime1">
              <a:rPr lang="en-GB" smtClean="0"/>
              <a:pPr/>
              <a:t>04/03/2022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71195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C2852E-6FF4-FB42-8F8D-6FD1D993480F}" type="datetime1">
              <a:rPr lang="en-GB" smtClean="0"/>
              <a:t>04/03/2022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5580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C63F6F"/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8721AE-3E20-604B-8378-6F94A7FB17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277938"/>
            <a:ext cx="10515600" cy="45720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defRPr sz="20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2pPr>
            <a:lvl3pPr>
              <a:defRPr sz="18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3pPr>
            <a:lvl4pPr>
              <a:defRPr sz="16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4pPr>
            <a:lvl5pPr>
              <a:defRPr sz="16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1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778F6-3E77-A840-B29F-2C89DA23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7A05-8424-DD4E-AD03-6E14F0106194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46F98-9F20-5742-9745-0C34E5B4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172233-AA71-704F-85F1-0CCFF516E3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71195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9B9E20E-7E88-364E-9726-1977F3D5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5580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C63F6F"/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E9C875A-191D-874D-80AD-F25B391919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199" y="1263650"/>
            <a:ext cx="5656729" cy="467995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2pPr>
            <a:lvl3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3pPr>
            <a:lvl4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4pPr>
            <a:lvl5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4B37E0-5816-044C-9CB9-13282B1985D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3850" y="1263650"/>
            <a:ext cx="4679950" cy="467995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778F6-3E77-A840-B29F-2C89DA23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1320-0764-B345-9EC4-66E9CC36711A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46F98-9F20-5742-9745-0C34E5B4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172233-AA71-704F-85F1-0CCFF516E3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71195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9B9E20E-7E88-364E-9726-1977F3D5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5580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C63F6F"/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E9C875A-191D-874D-80AD-F25B3919195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199" y="1263650"/>
            <a:ext cx="5656729" cy="467995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defRPr sz="18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2pPr>
            <a:lvl3pPr>
              <a:defRPr sz="1600"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3pPr>
            <a:lvl4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4pPr>
            <a:lvl5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Bullets level</a:t>
            </a:r>
          </a:p>
          <a:p>
            <a:pPr lvl="2"/>
            <a:r>
              <a:rPr lang="en-GB" dirty="0"/>
              <a:t>Indent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4B37E0-5816-044C-9CB9-13282B1985D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3850" y="1263650"/>
            <a:ext cx="4679950" cy="22729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489A9847-C9D0-064F-AF7E-21397CF1F6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3850" y="3670676"/>
            <a:ext cx="4679950" cy="22729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C63F6F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98D7B-63DC-BC43-BC18-AC551C31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B9D-0F79-0A46-9898-31EB24FDDC85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C0540-8BE1-1949-B8D7-E053939D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EA70FF-B190-084E-98DE-B4FED419314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028580" y="1609116"/>
            <a:ext cx="6393917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C63F6F"/>
                </a:solidFill>
              </a:defRPr>
            </a:lvl1pPr>
          </a:lstStyle>
          <a:p>
            <a:pPr lvl="0"/>
            <a:r>
              <a:rPr lang="en-GB" dirty="0"/>
              <a:t>TITLE TEXT HERE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C62141D-B7BD-8E42-A7F3-C1FA346AABE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028580" y="2239109"/>
            <a:ext cx="6393917" cy="3009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pPr lvl="0"/>
            <a:r>
              <a:rPr lang="en-GB" dirty="0"/>
              <a:t>Here’s where the sub-text goes</a:t>
            </a:r>
          </a:p>
        </p:txBody>
      </p:sp>
    </p:spTree>
    <p:extLst>
      <p:ext uri="{BB962C8B-B14F-4D97-AF65-F5344CB8AC3E}">
        <p14:creationId xmlns:p14="http://schemas.microsoft.com/office/powerpoint/2010/main" val="185174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5FFBF-D204-B447-A870-6A3ABE7D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3ABE-0702-914B-AAEC-1E4088771354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A00A4-71CB-594B-96DF-94203AA9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9523A9-5AA5-FD45-9637-F47C9623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71195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159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94623-822C-9543-B548-560CA743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A3F3-DC3D-E64C-8D2D-9D9855294B6E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34A5D-C5AE-3541-8E53-8A363BA2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4A2536-08F4-FF47-B9C6-5639076D68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1" y="2407443"/>
            <a:ext cx="10515600" cy="204311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400" b="1" i="0">
                <a:solidFill>
                  <a:srgbClr val="C63F6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4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B2360F-9622-6C4A-8DFE-804F1B1EC6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F0E93F84-FCCB-4F46-8E73-180C13F0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 cap="none" spc="0">
                <a:ln w="0"/>
                <a:solidFill>
                  <a:srgbClr val="C63F6F"/>
                </a:solidFill>
                <a:effectLst/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8FC0A3F3-DC3D-E64C-8D2D-9D9855294B6E}" type="datetime1">
              <a:rPr lang="en-GB" smtClean="0"/>
              <a:t>04/03/2022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7F91E56-3673-0144-B1E0-53319A273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200" b="0" i="0" cap="none" spc="0">
                <a:ln w="0"/>
                <a:solidFill>
                  <a:srgbClr val="C63F6F"/>
                </a:solidFill>
                <a:effectLst/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89FD3634-D7A9-C146-9C2B-CD3AA1F002B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525" y="5729249"/>
            <a:ext cx="1576987" cy="111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FA1871-0C37-9942-8747-9E9CA9F74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" y="137969"/>
            <a:ext cx="12184081" cy="671195"/>
          </a:xfrm>
        </p:spPr>
        <p:txBody>
          <a:bodyPr/>
          <a:lstStyle/>
          <a:p>
            <a:pPr algn="ctr"/>
            <a:r>
              <a:rPr lang="en-US" dirty="0"/>
              <a:t>How Route comes together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6D07E9-E111-F047-9381-91636E90FD47}"/>
              </a:ext>
            </a:extLst>
          </p:cNvPr>
          <p:cNvGrpSpPr/>
          <p:nvPr/>
        </p:nvGrpSpPr>
        <p:grpSpPr>
          <a:xfrm>
            <a:off x="6096000" y="1413364"/>
            <a:ext cx="1926595" cy="1662587"/>
            <a:chOff x="4552130" y="2510236"/>
            <a:chExt cx="1926595" cy="166258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4E84FD6-7ED6-0446-8205-4DE749F9D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24748" y="2510236"/>
              <a:ext cx="777418" cy="77741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3F12A7-7147-394B-9188-D0A21E7E1E98}"/>
                </a:ext>
              </a:extLst>
            </p:cNvPr>
            <p:cNvSpPr txBox="1"/>
            <p:nvPr/>
          </p:nvSpPr>
          <p:spPr>
            <a:xfrm>
              <a:off x="4552130" y="3595742"/>
              <a:ext cx="192659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Reading in a range of 3</a:t>
              </a:r>
              <a:r>
                <a:rPr kumimoji="0" lang="en-US" sz="1050" b="0" i="0" u="none" strike="noStrike" kern="1200" cap="none" spc="0" normalizeH="0" baseline="3000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rd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 party volumetric data at known locations.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8B8ED2-1991-A846-B324-FF167CBAE425}"/>
                </a:ext>
              </a:extLst>
            </p:cNvPr>
            <p:cNvSpPr txBox="1"/>
            <p:nvPr/>
          </p:nvSpPr>
          <p:spPr>
            <a:xfrm>
              <a:off x="4552131" y="3274878"/>
              <a:ext cx="1926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Volumetrics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8287984-1CE4-E147-A8AF-1DA1C0D72917}"/>
              </a:ext>
            </a:extLst>
          </p:cNvPr>
          <p:cNvGrpSpPr/>
          <p:nvPr/>
        </p:nvGrpSpPr>
        <p:grpSpPr>
          <a:xfrm>
            <a:off x="2443311" y="1173184"/>
            <a:ext cx="2551150" cy="1811701"/>
            <a:chOff x="2349980" y="2762406"/>
            <a:chExt cx="2551150" cy="1811701"/>
          </a:xfrm>
        </p:grpSpPr>
        <p:pic>
          <p:nvPicPr>
            <p:cNvPr id="1026" name="Picture 2" descr="Destination">
              <a:extLst>
                <a:ext uri="{FF2B5EF4-FFF2-40B4-BE49-F238E27FC236}">
                  <a16:creationId xmlns:a16="http://schemas.microsoft.com/office/drawing/2014/main" id="{DF887CD0-D954-194E-9DB5-C9B127A4FA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6269" y="3719070"/>
              <a:ext cx="855037" cy="855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2F6E4E7-3E41-5F4F-9BFC-BFD34C7827F9}"/>
                </a:ext>
              </a:extLst>
            </p:cNvPr>
            <p:cNvGrpSpPr/>
            <p:nvPr/>
          </p:nvGrpSpPr>
          <p:grpSpPr>
            <a:xfrm>
              <a:off x="2349980" y="2762406"/>
              <a:ext cx="2551150" cy="936322"/>
              <a:chOff x="2280685" y="2897999"/>
              <a:chExt cx="2551150" cy="93632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C4C2B99-4A05-BB43-92F1-3252B9FCAF00}"/>
                  </a:ext>
                </a:extLst>
              </p:cNvPr>
              <p:cNvSpPr txBox="1"/>
              <p:nvPr/>
            </p:nvSpPr>
            <p:spPr>
              <a:xfrm>
                <a:off x="2280685" y="3257240"/>
                <a:ext cx="2551149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8187E"/>
                    </a:solidFill>
                    <a:effectLst/>
                    <a:uLnTx/>
                    <a:uFillTx/>
                    <a:latin typeface="Source Sans Pro ExtraLight" panose="020B0303030403020204" pitchFamily="34" charset="0"/>
                    <a:ea typeface="Source Sans Pro ExtraLight" panose="020B0303030403020204" pitchFamily="34" charset="0"/>
                    <a:cs typeface="+mn-cs"/>
                  </a:rPr>
                  <a:t>Second-by-second travel </a:t>
                </a:r>
                <a:r>
                  <a:rPr kumimoji="0" lang="en-US" sz="10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D8187E"/>
                    </a:solidFill>
                    <a:effectLst/>
                    <a:uLnTx/>
                    <a:uFillTx/>
                    <a:latin typeface="Source Sans Pro ExtraLight" panose="020B0303030403020204" pitchFamily="34" charset="0"/>
                    <a:ea typeface="Source Sans Pro ExtraLight" panose="020B0303030403020204" pitchFamily="34" charset="0"/>
                    <a:cs typeface="+mn-cs"/>
                  </a:rPr>
                  <a:t>behaviours</a:t>
                </a: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8187E"/>
                    </a:solidFill>
                    <a:effectLst/>
                    <a:uLnTx/>
                    <a:uFillTx/>
                    <a:latin typeface="Source Sans Pro ExtraLight" panose="020B0303030403020204" pitchFamily="34" charset="0"/>
                    <a:ea typeface="Source Sans Pro ExtraLight" panose="020B0303030403020204" pitchFamily="34" charset="0"/>
                    <a:cs typeface="+mn-cs"/>
                  </a:rPr>
                  <a:t> from 25k people to inform on the journeys people make and how often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40D6C6-C3C0-E840-A284-B84DF6956145}"/>
                  </a:ext>
                </a:extLst>
              </p:cNvPr>
              <p:cNvSpPr txBox="1"/>
              <p:nvPr/>
            </p:nvSpPr>
            <p:spPr>
              <a:xfrm>
                <a:off x="2280685" y="2897999"/>
                <a:ext cx="2551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8187E"/>
                    </a:solidFill>
                    <a:effectLst/>
                    <a:uLnTx/>
                    <a:uFillTx/>
                    <a:latin typeface="Source Sans Pro ExtraLight" panose="020B0303030403020204" pitchFamily="34" charset="0"/>
                    <a:ea typeface="Source Sans Pro ExtraLight" panose="020B0303030403020204" pitchFamily="34" charset="0"/>
                    <a:cs typeface="+mn-cs"/>
                  </a:rPr>
                  <a:t>Multi-Sensor Tracking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B1FEA0-F7F9-AC47-B782-AD6105CAC879}"/>
              </a:ext>
            </a:extLst>
          </p:cNvPr>
          <p:cNvGrpSpPr/>
          <p:nvPr/>
        </p:nvGrpSpPr>
        <p:grpSpPr>
          <a:xfrm>
            <a:off x="4010597" y="3654129"/>
            <a:ext cx="2743200" cy="1747205"/>
            <a:chOff x="8755829" y="4026416"/>
            <a:chExt cx="2743200" cy="174720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F672F24-E7B9-D845-A589-7C030E5C0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43536" y="4026416"/>
              <a:ext cx="823607" cy="823607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1F9CE72-79ED-814F-AAE8-C2E47103B73A}"/>
                </a:ext>
              </a:extLst>
            </p:cNvPr>
            <p:cNvSpPr txBox="1"/>
            <p:nvPr/>
          </p:nvSpPr>
          <p:spPr>
            <a:xfrm>
              <a:off x="8755829" y="5196540"/>
              <a:ext cx="27432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Various data models are brought together to calculate reach and frequency information for OOH advertising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07B36FA-DB68-B24F-9862-96798331DDFC}"/>
                </a:ext>
              </a:extLst>
            </p:cNvPr>
            <p:cNvSpPr txBox="1"/>
            <p:nvPr/>
          </p:nvSpPr>
          <p:spPr>
            <a:xfrm>
              <a:off x="8755829" y="4899363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Complex Data Modelling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732B1F1-F488-3B45-ADAE-587275F37498}"/>
              </a:ext>
            </a:extLst>
          </p:cNvPr>
          <p:cNvGrpSpPr/>
          <p:nvPr/>
        </p:nvGrpSpPr>
        <p:grpSpPr>
          <a:xfrm>
            <a:off x="10306671" y="1213776"/>
            <a:ext cx="1926596" cy="1914185"/>
            <a:chOff x="35848" y="1256602"/>
            <a:chExt cx="1926596" cy="191418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ED7D929-382A-E048-88FE-D29FF12FA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1402" y="1256602"/>
              <a:ext cx="941258" cy="941258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D275FE1-312A-404B-8E1E-1FF8F0F6D0B5}"/>
                </a:ext>
              </a:extLst>
            </p:cNvPr>
            <p:cNvSpPr txBox="1"/>
            <p:nvPr/>
          </p:nvSpPr>
          <p:spPr>
            <a:xfrm>
              <a:off x="35849" y="2432123"/>
              <a:ext cx="192659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Mapping all roads and pathways people can travel freely in GB, splitting into c.25million ‘links’ up to 50m in length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64446F-47DB-D845-A601-DFD46A64F864}"/>
                </a:ext>
              </a:extLst>
            </p:cNvPr>
            <p:cNvSpPr txBox="1"/>
            <p:nvPr/>
          </p:nvSpPr>
          <p:spPr>
            <a:xfrm>
              <a:off x="35848" y="2134946"/>
              <a:ext cx="1926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Mapping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5FFB7B5-4298-3241-8641-573BC84C5058}"/>
              </a:ext>
            </a:extLst>
          </p:cNvPr>
          <p:cNvGrpSpPr/>
          <p:nvPr/>
        </p:nvGrpSpPr>
        <p:grpSpPr>
          <a:xfrm>
            <a:off x="8280533" y="1318154"/>
            <a:ext cx="1926595" cy="1719703"/>
            <a:chOff x="2187707" y="1821561"/>
            <a:chExt cx="1926595" cy="17197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A50110-0DD5-1441-A3A7-9700BE1226D0}"/>
                </a:ext>
              </a:extLst>
            </p:cNvPr>
            <p:cNvSpPr txBox="1"/>
            <p:nvPr/>
          </p:nvSpPr>
          <p:spPr>
            <a:xfrm>
              <a:off x="2187707" y="2964183"/>
              <a:ext cx="192659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Mapping c.400k OOH inventory locations and the areas from where they are visible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0AC6EAE-1B11-1E4C-A331-4B1C0E1B8C35}"/>
                </a:ext>
              </a:extLst>
            </p:cNvPr>
            <p:cNvSpPr txBox="1"/>
            <p:nvPr/>
          </p:nvSpPr>
          <p:spPr>
            <a:xfrm>
              <a:off x="2187708" y="2667006"/>
              <a:ext cx="1926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Adding Inventory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A8DD61D-6D6D-5E43-B4A1-B47BCBF40E02}"/>
                </a:ext>
              </a:extLst>
            </p:cNvPr>
            <p:cNvGrpSpPr/>
            <p:nvPr/>
          </p:nvGrpSpPr>
          <p:grpSpPr>
            <a:xfrm>
              <a:off x="2508736" y="1821561"/>
              <a:ext cx="1184574" cy="731649"/>
              <a:chOff x="3039117" y="1026917"/>
              <a:chExt cx="1680941" cy="1038229"/>
            </a:xfrm>
          </p:grpSpPr>
          <p:pic>
            <p:nvPicPr>
              <p:cNvPr id="1028" name="Picture 4" descr="Billboard free icon">
                <a:extLst>
                  <a:ext uri="{FF2B5EF4-FFF2-40B4-BE49-F238E27FC236}">
                    <a16:creationId xmlns:a16="http://schemas.microsoft.com/office/drawing/2014/main" id="{05EA669C-B0F6-AD47-AEC1-3B760181CB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39117" y="1374161"/>
                <a:ext cx="671195" cy="6711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Billboard free icon">
                <a:extLst>
                  <a:ext uri="{FF2B5EF4-FFF2-40B4-BE49-F238E27FC236}">
                    <a16:creationId xmlns:a16="http://schemas.microsoft.com/office/drawing/2014/main" id="{AE302FB0-E8B9-2343-902D-C22C674D6B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1829" y="1026917"/>
                <a:ext cx="1038229" cy="1038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70BD00-8662-EC43-AAF1-C0473470221D}"/>
              </a:ext>
            </a:extLst>
          </p:cNvPr>
          <p:cNvGrpSpPr/>
          <p:nvPr/>
        </p:nvGrpSpPr>
        <p:grpSpPr>
          <a:xfrm>
            <a:off x="6778162" y="3633671"/>
            <a:ext cx="2937510" cy="2232033"/>
            <a:chOff x="6753797" y="3099230"/>
            <a:chExt cx="2937510" cy="223203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548732-5E60-6741-A956-57720D5EC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8981" y="3099230"/>
              <a:ext cx="854485" cy="854485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563C04-A7F9-B944-BC2F-A12A3DCC7376}"/>
                </a:ext>
              </a:extLst>
            </p:cNvPr>
            <p:cNvSpPr txBox="1"/>
            <p:nvPr/>
          </p:nvSpPr>
          <p:spPr>
            <a:xfrm>
              <a:off x="6891236" y="4431017"/>
              <a:ext cx="256032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Eye tracking research is used to create a likelihood of seeing measure from those exposed to OOH ads which allows Route to report not just on those exposed to OOH ads but those who actually see them.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B6591B8-3A83-BF4F-8D58-24122BA13005}"/>
                </a:ext>
              </a:extLst>
            </p:cNvPr>
            <p:cNvSpPr txBox="1"/>
            <p:nvPr/>
          </p:nvSpPr>
          <p:spPr>
            <a:xfrm>
              <a:off x="6753797" y="4133840"/>
              <a:ext cx="2937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Visual Attention Research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CDA4F30-6963-AE47-A75C-820F8FC47C24}"/>
              </a:ext>
            </a:extLst>
          </p:cNvPr>
          <p:cNvGrpSpPr/>
          <p:nvPr/>
        </p:nvGrpSpPr>
        <p:grpSpPr>
          <a:xfrm>
            <a:off x="-26475" y="867708"/>
            <a:ext cx="1909468" cy="1996437"/>
            <a:chOff x="6846364" y="1179770"/>
            <a:chExt cx="1909468" cy="199643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D726BCE-D54F-DB44-BD13-FA8B4DA2A879}"/>
                </a:ext>
              </a:extLst>
            </p:cNvPr>
            <p:cNvSpPr txBox="1"/>
            <p:nvPr/>
          </p:nvSpPr>
          <p:spPr>
            <a:xfrm>
              <a:off x="6846366" y="2275961"/>
              <a:ext cx="1909466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Demographics and lifestyle information from a representative sample of 25k GB adults aged 15+, all recruited face to face by Ipsos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4A89AB-E5AA-BC4D-9489-FBBE8B3EABEB}"/>
                </a:ext>
              </a:extLst>
            </p:cNvPr>
            <p:cNvSpPr txBox="1"/>
            <p:nvPr/>
          </p:nvSpPr>
          <p:spPr>
            <a:xfrm>
              <a:off x="6846364" y="1978784"/>
              <a:ext cx="1909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Travel Surveys</a:t>
              </a:r>
            </a:p>
          </p:txBody>
        </p:sp>
        <p:pic>
          <p:nvPicPr>
            <p:cNvPr id="1034" name="Picture 10" descr="Overpopulation free icon">
              <a:extLst>
                <a:ext uri="{FF2B5EF4-FFF2-40B4-BE49-F238E27FC236}">
                  <a16:creationId xmlns:a16="http://schemas.microsoft.com/office/drawing/2014/main" id="{3FF01B7B-8794-A34C-859F-2284C6A82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6690" y="1179770"/>
              <a:ext cx="728811" cy="728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23E36F26-66A9-724F-9561-139DBF9519F7}"/>
              </a:ext>
            </a:extLst>
          </p:cNvPr>
          <p:cNvCxnSpPr>
            <a:cxnSpLocks/>
            <a:stCxn id="1028" idx="1"/>
            <a:endCxn id="8" idx="3"/>
          </p:cNvCxnSpPr>
          <p:nvPr/>
        </p:nvCxnSpPr>
        <p:spPr>
          <a:xfrm rot="10800000" flipV="1">
            <a:off x="7446036" y="1799359"/>
            <a:ext cx="1155526" cy="2714"/>
          </a:xfrm>
          <a:prstGeom prst="bentConnector3">
            <a:avLst>
              <a:gd name="adj1" fmla="val 50000"/>
            </a:avLst>
          </a:prstGeom>
          <a:ln w="28575">
            <a:solidFill>
              <a:srgbClr val="C63F6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78FF0EF9-08A8-1447-8E85-07A392BA24BA}"/>
              </a:ext>
            </a:extLst>
          </p:cNvPr>
          <p:cNvCxnSpPr>
            <a:stCxn id="1034" idx="3"/>
            <a:endCxn id="1026" idx="1"/>
          </p:cNvCxnSpPr>
          <p:nvPr/>
        </p:nvCxnSpPr>
        <p:spPr>
          <a:xfrm>
            <a:off x="1292662" y="1232114"/>
            <a:ext cx="1586938" cy="1325253"/>
          </a:xfrm>
          <a:prstGeom prst="bentConnector3">
            <a:avLst>
              <a:gd name="adj1" fmla="val 50000"/>
            </a:avLst>
          </a:prstGeom>
          <a:ln w="28575">
            <a:solidFill>
              <a:srgbClr val="C63F6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B72C9C-0962-E64C-BF30-3EE7A0E6B120}"/>
              </a:ext>
            </a:extLst>
          </p:cNvPr>
          <p:cNvGrpSpPr/>
          <p:nvPr/>
        </p:nvGrpSpPr>
        <p:grpSpPr>
          <a:xfrm>
            <a:off x="9983024" y="3471333"/>
            <a:ext cx="2327492" cy="1641460"/>
            <a:chOff x="-18632" y="4547618"/>
            <a:chExt cx="2327492" cy="1641460"/>
          </a:xfrm>
        </p:grpSpPr>
        <p:pic>
          <p:nvPicPr>
            <p:cNvPr id="48" name="Picture 47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AE3703C4-E531-7A44-8DE9-EC214D8A4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1" y="4547618"/>
              <a:ext cx="1829557" cy="1182282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997AAA1-24E2-8D40-8991-36990E0F2446}"/>
                </a:ext>
              </a:extLst>
            </p:cNvPr>
            <p:cNvSpPr txBox="1"/>
            <p:nvPr/>
          </p:nvSpPr>
          <p:spPr>
            <a:xfrm>
              <a:off x="0" y="5773580"/>
              <a:ext cx="230886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Measures of impacts, reach, frequency and GRPs for OOH ads in GB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61F5043-4D91-5D47-BCCA-8614CD6628C8}"/>
                </a:ext>
              </a:extLst>
            </p:cNvPr>
            <p:cNvSpPr txBox="1"/>
            <p:nvPr/>
          </p:nvSpPr>
          <p:spPr>
            <a:xfrm>
              <a:off x="-18632" y="5498934"/>
              <a:ext cx="2020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8187E"/>
                  </a:solidFill>
                  <a:effectLst/>
                  <a:uLnTx/>
                  <a:uFillTx/>
                  <a:latin typeface="Source Sans Pro ExtraLight" panose="020B0303030403020204" pitchFamily="34" charset="0"/>
                  <a:ea typeface="Source Sans Pro ExtraLight" panose="020B0303030403020204" pitchFamily="34" charset="0"/>
                  <a:cs typeface="+mn-cs"/>
                </a:rPr>
                <a:t>Audience measures</a:t>
              </a:r>
            </a:p>
          </p:txBody>
        </p:sp>
      </p:grp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4BC42814-70D7-6344-B18E-6F342457B8D1}"/>
              </a:ext>
            </a:extLst>
          </p:cNvPr>
          <p:cNvCxnSpPr>
            <a:cxnSpLocks/>
            <a:stCxn id="24" idx="1"/>
            <a:endCxn id="1030" idx="3"/>
          </p:cNvCxnSpPr>
          <p:nvPr/>
        </p:nvCxnSpPr>
        <p:spPr>
          <a:xfrm rot="10800000">
            <a:off x="9786137" y="1683979"/>
            <a:ext cx="1016089" cy="426"/>
          </a:xfrm>
          <a:prstGeom prst="bentConnector3">
            <a:avLst>
              <a:gd name="adj1" fmla="val 50000"/>
            </a:avLst>
          </a:prstGeom>
          <a:ln w="28575">
            <a:solidFill>
              <a:srgbClr val="C63F6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FE1FF75B-6E08-C14B-8EE7-00FF51D37E63}"/>
              </a:ext>
            </a:extLst>
          </p:cNvPr>
          <p:cNvCxnSpPr>
            <a:stCxn id="8" idx="1"/>
            <a:endCxn id="10" idx="0"/>
          </p:cNvCxnSpPr>
          <p:nvPr/>
        </p:nvCxnSpPr>
        <p:spPr>
          <a:xfrm rot="10800000" flipV="1">
            <a:off x="5410108" y="1802073"/>
            <a:ext cx="1258510" cy="1852056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6BB29CB-BA2B-BE42-98BC-ECB5CA7414C4}"/>
              </a:ext>
            </a:extLst>
          </p:cNvPr>
          <p:cNvCxnSpPr>
            <a:stCxn id="1026" idx="3"/>
            <a:endCxn id="10" idx="1"/>
          </p:cNvCxnSpPr>
          <p:nvPr/>
        </p:nvCxnSpPr>
        <p:spPr>
          <a:xfrm>
            <a:off x="3734637" y="2557367"/>
            <a:ext cx="1263667" cy="1508566"/>
          </a:xfrm>
          <a:prstGeom prst="bent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D33F642F-C51E-3F4A-BA1F-8D36849BB535}"/>
              </a:ext>
            </a:extLst>
          </p:cNvPr>
          <p:cNvCxnSpPr>
            <a:stCxn id="10" idx="3"/>
            <a:endCxn id="9" idx="1"/>
          </p:cNvCxnSpPr>
          <p:nvPr/>
        </p:nvCxnSpPr>
        <p:spPr>
          <a:xfrm flipV="1">
            <a:off x="5821911" y="4060914"/>
            <a:ext cx="1931435" cy="5019"/>
          </a:xfrm>
          <a:prstGeom prst="bent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1349E41B-9073-A446-9081-3EBF0F16DAE2}"/>
              </a:ext>
            </a:extLst>
          </p:cNvPr>
          <p:cNvCxnSpPr>
            <a:stCxn id="9" idx="3"/>
            <a:endCxn id="48" idx="1"/>
          </p:cNvCxnSpPr>
          <p:nvPr/>
        </p:nvCxnSpPr>
        <p:spPr>
          <a:xfrm>
            <a:off x="8607831" y="4060914"/>
            <a:ext cx="1455346" cy="1560"/>
          </a:xfrm>
          <a:prstGeom prst="bent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9678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oute 1">
      <a:dk1>
        <a:srgbClr val="D8187E"/>
      </a:dk1>
      <a:lt1>
        <a:srgbClr val="FEFFFF"/>
      </a:lt1>
      <a:dk2>
        <a:srgbClr val="D8187E"/>
      </a:dk2>
      <a:lt2>
        <a:srgbClr val="FEFFFF"/>
      </a:lt2>
      <a:accent1>
        <a:srgbClr val="FDDA6C"/>
      </a:accent1>
      <a:accent2>
        <a:srgbClr val="E99AB9"/>
      </a:accent2>
      <a:accent3>
        <a:srgbClr val="2C2D77"/>
      </a:accent3>
      <a:accent4>
        <a:srgbClr val="EB9035"/>
      </a:accent4>
      <a:accent5>
        <a:srgbClr val="C1A2C1"/>
      </a:accent5>
      <a:accent6>
        <a:srgbClr val="703982"/>
      </a:accent6>
      <a:hlink>
        <a:srgbClr val="2C2D77"/>
      </a:hlink>
      <a:folHlink>
        <a:srgbClr val="70398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178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Source Sans Pro</vt:lpstr>
      <vt:lpstr>Source Sans Pro ExtraLight</vt:lpstr>
      <vt:lpstr>Source Sans Pro Light</vt:lpstr>
      <vt:lpstr>1_office theme</vt:lpstr>
      <vt:lpstr>How Route comes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Route comes together</dc:title>
  <dc:creator>Euan Mackay</dc:creator>
  <cp:lastModifiedBy>Euan Mackay</cp:lastModifiedBy>
  <cp:revision>2</cp:revision>
  <dcterms:created xsi:type="dcterms:W3CDTF">2022-01-31T12:28:11Z</dcterms:created>
  <dcterms:modified xsi:type="dcterms:W3CDTF">2022-03-04T14:42:39Z</dcterms:modified>
</cp:coreProperties>
</file>